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63" r:id="rId3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21B21"/>
    <a:srgbClr val="A15A59"/>
    <a:srgbClr val="974343"/>
    <a:srgbClr val="B41B21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 showGuides="1">
      <p:cViewPr varScale="1">
        <p:scale>
          <a:sx n="104" d="100"/>
          <a:sy n="104" d="100"/>
        </p:scale>
        <p:origin x="-90" y="-132"/>
      </p:cViewPr>
      <p:guideLst>
        <p:guide orient="horz" pos="1139"/>
        <p:guide pos="453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gridSpacing cx="36868100" cy="368681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E5F69-82E7-4392-BD9E-7CC22584A1BE}" type="datetimeFigureOut">
              <a:rPr lang="de-DE" smtClean="0"/>
              <a:pPr/>
              <a:t>21.02.2012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D63A4-1355-41B8-AE44-8F8D471A319A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xmlns="" val="25080837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E5F69-82E7-4392-BD9E-7CC22584A1BE}" type="datetimeFigureOut">
              <a:rPr lang="de-DE" smtClean="0"/>
              <a:pPr/>
              <a:t>21.02.2012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D63A4-1355-41B8-AE44-8F8D471A319A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xmlns="" val="5983704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E5F69-82E7-4392-BD9E-7CC22584A1BE}" type="datetimeFigureOut">
              <a:rPr lang="de-DE" smtClean="0"/>
              <a:pPr/>
              <a:t>21.02.2012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D63A4-1355-41B8-AE44-8F8D471A319A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xmlns="" val="6307735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E5F69-82E7-4392-BD9E-7CC22584A1BE}" type="datetimeFigureOut">
              <a:rPr lang="de-DE" smtClean="0"/>
              <a:pPr/>
              <a:t>21.02.2012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D63A4-1355-41B8-AE44-8F8D471A319A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xmlns="" val="4357446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E5F69-82E7-4392-BD9E-7CC22584A1BE}" type="datetimeFigureOut">
              <a:rPr lang="de-DE" smtClean="0"/>
              <a:pPr/>
              <a:t>21.02.2012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D63A4-1355-41B8-AE44-8F8D471A319A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xmlns="" val="5876249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E5F69-82E7-4392-BD9E-7CC22584A1BE}" type="datetimeFigureOut">
              <a:rPr lang="de-DE" smtClean="0"/>
              <a:pPr/>
              <a:t>21.02.2012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D63A4-1355-41B8-AE44-8F8D471A319A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xmlns="" val="14195200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E5F69-82E7-4392-BD9E-7CC22584A1BE}" type="datetimeFigureOut">
              <a:rPr lang="de-DE" smtClean="0"/>
              <a:pPr/>
              <a:t>21.02.2012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D63A4-1355-41B8-AE44-8F8D471A319A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xmlns="" val="16636232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E5F69-82E7-4392-BD9E-7CC22584A1BE}" type="datetimeFigureOut">
              <a:rPr lang="de-DE" smtClean="0"/>
              <a:pPr/>
              <a:t>21.02.2012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D63A4-1355-41B8-AE44-8F8D471A319A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xmlns="" val="14848141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E5F69-82E7-4392-BD9E-7CC22584A1BE}" type="datetimeFigureOut">
              <a:rPr lang="de-DE" smtClean="0"/>
              <a:pPr/>
              <a:t>21.02.2012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D63A4-1355-41B8-AE44-8F8D471A319A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xmlns="" val="37245401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E5F69-82E7-4392-BD9E-7CC22584A1BE}" type="datetimeFigureOut">
              <a:rPr lang="de-DE" smtClean="0"/>
              <a:pPr/>
              <a:t>21.02.2012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D63A4-1355-41B8-AE44-8F8D471A319A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xmlns="" val="21406022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E5F69-82E7-4392-BD9E-7CC22584A1BE}" type="datetimeFigureOut">
              <a:rPr lang="de-DE" smtClean="0"/>
              <a:pPr/>
              <a:t>21.02.2012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D63A4-1355-41B8-AE44-8F8D471A319A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xmlns="" val="2855205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FE5F69-82E7-4392-BD9E-7CC22584A1BE}" type="datetimeFigureOut">
              <a:rPr lang="de-DE" smtClean="0"/>
              <a:pPr/>
              <a:t>21.02.2012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5D63A4-1355-41B8-AE44-8F8D471A319A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xmlns="" val="40291390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41B2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0" y="0"/>
            <a:ext cx="9144000" cy="1440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4" name="Grafi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20000" y="360000"/>
            <a:ext cx="2718120" cy="720000"/>
          </a:xfrm>
          <a:prstGeom prst="rect">
            <a:avLst/>
          </a:prstGeom>
        </p:spPr>
      </p:pic>
      <p:sp>
        <p:nvSpPr>
          <p:cNvPr id="3" name="Rechteck 2"/>
          <p:cNvSpPr/>
          <p:nvPr/>
        </p:nvSpPr>
        <p:spPr>
          <a:xfrm>
            <a:off x="0" y="1440000"/>
            <a:ext cx="9144000" cy="3960000"/>
          </a:xfrm>
          <a:prstGeom prst="rect">
            <a:avLst/>
          </a:prstGeom>
        </p:spPr>
        <p:txBody>
          <a:bodyPr wrap="square" lIns="720000" tIns="360000" rIns="720000" bIns="540000">
            <a:noAutofit/>
          </a:bodyPr>
          <a:lstStyle/>
          <a:p>
            <a:pPr>
              <a:buFontTx/>
              <a:buNone/>
            </a:pPr>
            <a:r>
              <a:rPr lang="en-GB" sz="2200" dirty="0" smtClean="0">
                <a:solidFill>
                  <a:schemeClr val="bg1"/>
                </a:solidFill>
              </a:rPr>
              <a:t>The ELN Foundation is a </a:t>
            </a:r>
            <a:r>
              <a:rPr lang="en-GB" sz="2200" dirty="0">
                <a:solidFill>
                  <a:schemeClr val="bg1"/>
                </a:solidFill>
              </a:rPr>
              <a:t>non-profit charitable organization </a:t>
            </a:r>
            <a:r>
              <a:rPr lang="en-GB" sz="2200" dirty="0" smtClean="0">
                <a:solidFill>
                  <a:schemeClr val="bg1"/>
                </a:solidFill>
              </a:rPr>
              <a:t/>
            </a:r>
            <a:br>
              <a:rPr lang="en-GB" sz="2200" dirty="0" smtClean="0">
                <a:solidFill>
                  <a:schemeClr val="bg1"/>
                </a:solidFill>
              </a:rPr>
            </a:br>
            <a:r>
              <a:rPr lang="en-GB" sz="2200" dirty="0" smtClean="0">
                <a:solidFill>
                  <a:schemeClr val="bg1"/>
                </a:solidFill>
              </a:rPr>
              <a:t>to </a:t>
            </a:r>
            <a:r>
              <a:rPr lang="en-GB" sz="2200" dirty="0">
                <a:solidFill>
                  <a:schemeClr val="bg1"/>
                </a:solidFill>
              </a:rPr>
              <a:t>support the ELN with its aims:</a:t>
            </a:r>
          </a:p>
          <a:p>
            <a:pPr lvl="1" defTabSz="900000">
              <a:spcBef>
                <a:spcPts val="1200"/>
              </a:spcBef>
              <a:buFont typeface="Arial" pitchFamily="34" charset="0"/>
              <a:buChar char="•"/>
            </a:pPr>
            <a:r>
              <a:rPr lang="en-US" sz="2200" dirty="0" smtClean="0">
                <a:solidFill>
                  <a:schemeClr val="bg1"/>
                </a:solidFill>
                <a:cs typeface="Times New Roman" pitchFamily="18" charset="0"/>
              </a:rPr>
              <a:t>   to </a:t>
            </a:r>
            <a:r>
              <a:rPr lang="en-US" sz="2200" dirty="0">
                <a:solidFill>
                  <a:schemeClr val="bg1"/>
                </a:solidFill>
                <a:cs typeface="Times New Roman" pitchFamily="18" charset="0"/>
              </a:rPr>
              <a:t>support leukemia research across Europe,</a:t>
            </a:r>
          </a:p>
          <a:p>
            <a:pPr lvl="1" defTabSz="900000">
              <a:buFont typeface="Arial" pitchFamily="34" charset="0"/>
              <a:buChar char="•"/>
            </a:pPr>
            <a:r>
              <a:rPr lang="en-US" sz="2200" dirty="0" smtClean="0">
                <a:solidFill>
                  <a:schemeClr val="bg1"/>
                </a:solidFill>
                <a:cs typeface="Times New Roman" pitchFamily="18" charset="0"/>
              </a:rPr>
              <a:t>   to </a:t>
            </a:r>
            <a:r>
              <a:rPr lang="en-US" sz="2200" dirty="0">
                <a:solidFill>
                  <a:schemeClr val="bg1"/>
                </a:solidFill>
                <a:cs typeface="Times New Roman" pitchFamily="18" charset="0"/>
              </a:rPr>
              <a:t>improve the management of leukemia,</a:t>
            </a:r>
          </a:p>
          <a:p>
            <a:pPr lvl="1" defTabSz="900000">
              <a:buFont typeface="Arial" pitchFamily="34" charset="0"/>
              <a:buChar char="•"/>
            </a:pPr>
            <a:r>
              <a:rPr lang="en-US" sz="2200" dirty="0" smtClean="0">
                <a:solidFill>
                  <a:schemeClr val="bg1"/>
                </a:solidFill>
                <a:cs typeface="Times New Roman" pitchFamily="18" charset="0"/>
              </a:rPr>
              <a:t>   spread </a:t>
            </a:r>
            <a:r>
              <a:rPr lang="en-US" sz="2200" dirty="0">
                <a:solidFill>
                  <a:schemeClr val="bg1"/>
                </a:solidFill>
                <a:cs typeface="Times New Roman" pitchFamily="18" charset="0"/>
              </a:rPr>
              <a:t>excellence globally and</a:t>
            </a:r>
          </a:p>
          <a:p>
            <a:pPr lvl="1" defTabSz="900000">
              <a:buFont typeface="Arial" pitchFamily="34" charset="0"/>
              <a:buChar char="•"/>
            </a:pPr>
            <a:r>
              <a:rPr lang="en-US" sz="2200" dirty="0" smtClean="0">
                <a:solidFill>
                  <a:schemeClr val="bg1"/>
                </a:solidFill>
                <a:cs typeface="Times New Roman" pitchFamily="18" charset="0"/>
              </a:rPr>
              <a:t>   expand </a:t>
            </a:r>
            <a:r>
              <a:rPr lang="en-US" sz="2200" dirty="0">
                <a:solidFill>
                  <a:schemeClr val="bg1"/>
                </a:solidFill>
                <a:cs typeface="Times New Roman" pitchFamily="18" charset="0"/>
              </a:rPr>
              <a:t>knowledge.</a:t>
            </a:r>
          </a:p>
          <a:p>
            <a:pPr>
              <a:buFontTx/>
              <a:buNone/>
            </a:pPr>
            <a:endParaRPr lang="en-GB" sz="2200" dirty="0" smtClean="0">
              <a:solidFill>
                <a:schemeClr val="bg1"/>
              </a:solidFill>
            </a:endParaRPr>
          </a:p>
          <a:p>
            <a:pPr algn="ctr">
              <a:spcBef>
                <a:spcPts val="1200"/>
              </a:spcBef>
              <a:buFontTx/>
              <a:buNone/>
            </a:pPr>
            <a:r>
              <a:rPr lang="en-GB" sz="2200" dirty="0" smtClean="0">
                <a:solidFill>
                  <a:schemeClr val="bg1"/>
                </a:solidFill>
              </a:rPr>
              <a:t>With </a:t>
            </a:r>
            <a:r>
              <a:rPr lang="en-GB" sz="2200" dirty="0">
                <a:solidFill>
                  <a:schemeClr val="bg1"/>
                </a:solidFill>
              </a:rPr>
              <a:t>donations to the ELN Foundation you can support the ELN</a:t>
            </a:r>
            <a:r>
              <a:rPr lang="en-GB" sz="2200" dirty="0" smtClean="0">
                <a:solidFill>
                  <a:schemeClr val="bg1"/>
                </a:solidFill>
              </a:rPr>
              <a:t>!</a:t>
            </a:r>
            <a:endParaRPr lang="en-GB" sz="2200" dirty="0">
              <a:solidFill>
                <a:schemeClr val="bg1"/>
              </a:solidFill>
            </a:endParaRPr>
          </a:p>
        </p:txBody>
      </p:sp>
      <p:sp>
        <p:nvSpPr>
          <p:cNvPr id="5" name="Rechteck 4"/>
          <p:cNvSpPr/>
          <p:nvPr/>
        </p:nvSpPr>
        <p:spPr>
          <a:xfrm>
            <a:off x="0" y="6138000"/>
            <a:ext cx="9144000" cy="720000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anchor="ctr" anchorCtr="0">
            <a:noAutofit/>
          </a:bodyPr>
          <a:lstStyle/>
          <a:p>
            <a:pPr algn="ctr">
              <a:buFontTx/>
              <a:buNone/>
            </a:pPr>
            <a:r>
              <a:rPr lang="de-DE" dirty="0"/>
              <a:t>www.elnfoundation.org</a:t>
            </a:r>
          </a:p>
        </p:txBody>
      </p:sp>
      <p:sp>
        <p:nvSpPr>
          <p:cNvPr id="6" name="Rechteck 5"/>
          <p:cNvSpPr/>
          <p:nvPr/>
        </p:nvSpPr>
        <p:spPr>
          <a:xfrm>
            <a:off x="0" y="5580000"/>
            <a:ext cx="9144000" cy="540000"/>
          </a:xfrm>
          <a:prstGeom prst="rect">
            <a:avLst/>
          </a:prstGeom>
        </p:spPr>
        <p:txBody>
          <a:bodyPr wrap="square" lIns="0" tIns="0" rIns="0" bIns="180000" anchor="b" anchorCtr="0">
            <a:noAutofit/>
          </a:bodyPr>
          <a:lstStyle/>
          <a:p>
            <a:pPr algn="ctr">
              <a:buFontTx/>
              <a:buNone/>
            </a:pPr>
            <a:r>
              <a:rPr lang="en-US" dirty="0">
                <a:solidFill>
                  <a:schemeClr val="bg1"/>
                </a:solidFill>
              </a:rPr>
              <a:t>For </a:t>
            </a:r>
            <a:r>
              <a:rPr lang="en-US" dirty="0" smtClean="0">
                <a:solidFill>
                  <a:schemeClr val="bg1"/>
                </a:solidFill>
              </a:rPr>
              <a:t>further information </a:t>
            </a:r>
            <a:r>
              <a:rPr lang="en-US" dirty="0">
                <a:solidFill>
                  <a:schemeClr val="bg1"/>
                </a:solidFill>
              </a:rPr>
              <a:t>and details please visit our </a:t>
            </a:r>
            <a:r>
              <a:rPr lang="en-US" dirty="0" smtClean="0">
                <a:solidFill>
                  <a:schemeClr val="bg1"/>
                </a:solidFill>
              </a:rPr>
              <a:t>website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97971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41B2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0" y="0"/>
            <a:ext cx="9144000" cy="1440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4" name="Grafi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20000" y="360000"/>
            <a:ext cx="2718120" cy="720000"/>
          </a:xfrm>
          <a:prstGeom prst="rect">
            <a:avLst/>
          </a:prstGeom>
        </p:spPr>
      </p:pic>
      <p:sp>
        <p:nvSpPr>
          <p:cNvPr id="3" name="Rechteck 2"/>
          <p:cNvSpPr/>
          <p:nvPr/>
        </p:nvSpPr>
        <p:spPr>
          <a:xfrm>
            <a:off x="0" y="1440000"/>
            <a:ext cx="9144000" cy="3960000"/>
          </a:xfrm>
          <a:prstGeom prst="rect">
            <a:avLst/>
          </a:prstGeom>
        </p:spPr>
        <p:txBody>
          <a:bodyPr wrap="square" lIns="720000" tIns="360000" rIns="720000" bIns="540000">
            <a:noAutofit/>
          </a:bodyPr>
          <a:lstStyle/>
          <a:p>
            <a:pPr defTabSz="360000"/>
            <a:r>
              <a:rPr lang="de-DE" sz="2200" b="1" dirty="0">
                <a:solidFill>
                  <a:schemeClr val="bg1"/>
                </a:solidFill>
              </a:rPr>
              <a:t>ELN </a:t>
            </a:r>
            <a:r>
              <a:rPr lang="en-US" sz="2200" b="1" dirty="0">
                <a:solidFill>
                  <a:schemeClr val="bg1"/>
                </a:solidFill>
              </a:rPr>
              <a:t>Foundation </a:t>
            </a:r>
            <a:r>
              <a:rPr lang="de-DE" sz="2200" b="1" dirty="0">
                <a:solidFill>
                  <a:schemeClr val="bg1"/>
                </a:solidFill>
              </a:rPr>
              <a:t>Bank </a:t>
            </a:r>
            <a:r>
              <a:rPr lang="de-DE" sz="2200" b="1" dirty="0" smtClean="0">
                <a:solidFill>
                  <a:schemeClr val="bg1"/>
                </a:solidFill>
              </a:rPr>
              <a:t>Details</a:t>
            </a:r>
          </a:p>
          <a:p>
            <a:pPr defTabSz="360000"/>
            <a:r>
              <a:rPr lang="de-DE" dirty="0" smtClean="0">
                <a:solidFill>
                  <a:schemeClr val="bg1"/>
                </a:solidFill>
              </a:rPr>
              <a:t>	Sparkasse </a:t>
            </a:r>
            <a:r>
              <a:rPr lang="de-DE" dirty="0">
                <a:solidFill>
                  <a:schemeClr val="bg1"/>
                </a:solidFill>
              </a:rPr>
              <a:t>Rhein Neckar Nord</a:t>
            </a:r>
            <a:r>
              <a:rPr lang="en-GB" dirty="0">
                <a:solidFill>
                  <a:schemeClr val="bg1"/>
                </a:solidFill>
              </a:rPr>
              <a:t/>
            </a:r>
            <a:br>
              <a:rPr lang="en-GB" dirty="0">
                <a:solidFill>
                  <a:schemeClr val="bg1"/>
                </a:solidFill>
              </a:rPr>
            </a:br>
            <a:r>
              <a:rPr lang="en-GB" dirty="0">
                <a:solidFill>
                  <a:schemeClr val="bg1"/>
                </a:solidFill>
              </a:rPr>
              <a:t>	</a:t>
            </a:r>
            <a:r>
              <a:rPr lang="en-GB" dirty="0" smtClean="0">
                <a:solidFill>
                  <a:schemeClr val="bg1"/>
                </a:solidFill>
              </a:rPr>
              <a:t>D1</a:t>
            </a:r>
            <a:r>
              <a:rPr lang="en-GB" dirty="0">
                <a:solidFill>
                  <a:schemeClr val="bg1"/>
                </a:solidFill>
              </a:rPr>
              <a:t>, </a:t>
            </a:r>
            <a:r>
              <a:rPr lang="en-GB" dirty="0" smtClean="0">
                <a:solidFill>
                  <a:schemeClr val="bg1"/>
                </a:solidFill>
              </a:rPr>
              <a:t>1 – 3</a:t>
            </a:r>
            <a:r>
              <a:rPr lang="en-GB" dirty="0">
                <a:solidFill>
                  <a:schemeClr val="bg1"/>
                </a:solidFill>
              </a:rPr>
              <a:t>, 68159 Mannheim, Germany</a:t>
            </a:r>
            <a:br>
              <a:rPr lang="en-GB" dirty="0">
                <a:solidFill>
                  <a:schemeClr val="bg1"/>
                </a:solidFill>
              </a:rPr>
            </a:br>
            <a:r>
              <a:rPr lang="en-GB" dirty="0" smtClean="0">
                <a:solidFill>
                  <a:schemeClr val="bg1"/>
                </a:solidFill>
              </a:rPr>
              <a:t>	BLZ:				670 </a:t>
            </a:r>
            <a:r>
              <a:rPr lang="en-GB" dirty="0">
                <a:solidFill>
                  <a:schemeClr val="bg1"/>
                </a:solidFill>
              </a:rPr>
              <a:t>505 05</a:t>
            </a:r>
            <a:br>
              <a:rPr lang="en-GB" dirty="0">
                <a:solidFill>
                  <a:schemeClr val="bg1"/>
                </a:solidFill>
              </a:rPr>
            </a:br>
            <a:r>
              <a:rPr lang="en-GB" dirty="0" smtClean="0">
                <a:solidFill>
                  <a:schemeClr val="bg1"/>
                </a:solidFill>
              </a:rPr>
              <a:t>	IBAN number:		DE </a:t>
            </a:r>
            <a:r>
              <a:rPr lang="en-GB" dirty="0">
                <a:solidFill>
                  <a:schemeClr val="bg1"/>
                </a:solidFill>
              </a:rPr>
              <a:t>68 6705 0505 0038 9098 43</a:t>
            </a:r>
            <a:br>
              <a:rPr lang="en-GB" dirty="0">
                <a:solidFill>
                  <a:schemeClr val="bg1"/>
                </a:solidFill>
              </a:rPr>
            </a:br>
            <a:r>
              <a:rPr lang="en-GB" dirty="0" smtClean="0">
                <a:solidFill>
                  <a:schemeClr val="bg1"/>
                </a:solidFill>
              </a:rPr>
              <a:t>	BIC/Swift number:	MANSDE  </a:t>
            </a:r>
            <a:r>
              <a:rPr lang="en-GB" dirty="0">
                <a:solidFill>
                  <a:schemeClr val="bg1"/>
                </a:solidFill>
              </a:rPr>
              <a:t>66XXX</a:t>
            </a:r>
            <a:r>
              <a:rPr lang="de-DE" dirty="0">
                <a:solidFill>
                  <a:schemeClr val="bg1"/>
                </a:solidFill>
              </a:rPr>
              <a:t> </a:t>
            </a:r>
            <a:r>
              <a:rPr lang="de-DE" sz="2200" dirty="0">
                <a:solidFill>
                  <a:schemeClr val="bg1"/>
                </a:solidFill>
              </a:rPr>
              <a:t/>
            </a:r>
            <a:br>
              <a:rPr lang="de-DE" sz="2200" dirty="0">
                <a:solidFill>
                  <a:schemeClr val="bg1"/>
                </a:solidFill>
              </a:rPr>
            </a:br>
            <a:endParaRPr lang="de-DE" sz="2200" dirty="0">
              <a:solidFill>
                <a:schemeClr val="bg1"/>
              </a:solidFill>
            </a:endParaRPr>
          </a:p>
          <a:p>
            <a:pPr defTabSz="360000"/>
            <a:r>
              <a:rPr lang="de-DE" sz="2200" b="1" dirty="0" err="1" smtClean="0">
                <a:solidFill>
                  <a:schemeClr val="bg1"/>
                </a:solidFill>
              </a:rPr>
              <a:t>Contact</a:t>
            </a:r>
            <a:endParaRPr lang="de-DE" sz="2200" b="1" dirty="0" smtClean="0">
              <a:solidFill>
                <a:schemeClr val="bg1"/>
              </a:solidFill>
            </a:endParaRPr>
          </a:p>
          <a:p>
            <a:pPr defTabSz="360000"/>
            <a:r>
              <a:rPr lang="en-GB" dirty="0" smtClean="0">
                <a:solidFill>
                  <a:schemeClr val="bg1"/>
                </a:solidFill>
              </a:rPr>
              <a:t>	ELN </a:t>
            </a:r>
            <a:r>
              <a:rPr lang="en-GB" dirty="0">
                <a:solidFill>
                  <a:schemeClr val="bg1"/>
                </a:solidFill>
              </a:rPr>
              <a:t>Foundation Office</a:t>
            </a:r>
            <a:br>
              <a:rPr lang="en-GB" dirty="0">
                <a:solidFill>
                  <a:schemeClr val="bg1"/>
                </a:solidFill>
              </a:rPr>
            </a:br>
            <a:r>
              <a:rPr lang="en-GB" dirty="0" smtClean="0">
                <a:solidFill>
                  <a:schemeClr val="bg1"/>
                </a:solidFill>
              </a:rPr>
              <a:t>	</a:t>
            </a:r>
            <a:r>
              <a:rPr lang="en-GB" dirty="0" err="1" smtClean="0">
                <a:solidFill>
                  <a:schemeClr val="bg1"/>
                </a:solidFill>
              </a:rPr>
              <a:t>Pettenkoferstrasse</a:t>
            </a:r>
            <a:r>
              <a:rPr lang="en-GB" dirty="0" smtClean="0">
                <a:solidFill>
                  <a:schemeClr val="bg1"/>
                </a:solidFill>
              </a:rPr>
              <a:t> </a:t>
            </a:r>
            <a:r>
              <a:rPr lang="en-GB" dirty="0">
                <a:solidFill>
                  <a:schemeClr val="bg1"/>
                </a:solidFill>
              </a:rPr>
              <a:t>22</a:t>
            </a:r>
            <a:br>
              <a:rPr lang="en-GB" dirty="0">
                <a:solidFill>
                  <a:schemeClr val="bg1"/>
                </a:solidFill>
              </a:rPr>
            </a:br>
            <a:r>
              <a:rPr lang="en-GB" dirty="0" smtClean="0">
                <a:solidFill>
                  <a:schemeClr val="bg1"/>
                </a:solidFill>
              </a:rPr>
              <a:t>	68169 </a:t>
            </a:r>
            <a:r>
              <a:rPr lang="en-GB" dirty="0">
                <a:solidFill>
                  <a:schemeClr val="bg1"/>
                </a:solidFill>
              </a:rPr>
              <a:t>Mannheim</a:t>
            </a:r>
            <a:br>
              <a:rPr lang="en-GB" dirty="0">
                <a:solidFill>
                  <a:schemeClr val="bg1"/>
                </a:solidFill>
              </a:rPr>
            </a:br>
            <a:r>
              <a:rPr lang="en-GB" dirty="0" smtClean="0">
                <a:solidFill>
                  <a:schemeClr val="bg1"/>
                </a:solidFill>
              </a:rPr>
              <a:t>	Germany</a:t>
            </a:r>
            <a:r>
              <a:rPr lang="en-GB" dirty="0">
                <a:solidFill>
                  <a:schemeClr val="bg1"/>
                </a:solidFill>
              </a:rPr>
              <a:t/>
            </a:r>
            <a:br>
              <a:rPr lang="en-GB" dirty="0">
                <a:solidFill>
                  <a:schemeClr val="bg1"/>
                </a:solidFill>
              </a:rPr>
            </a:br>
            <a:r>
              <a:rPr lang="en-GB" dirty="0" smtClean="0">
                <a:solidFill>
                  <a:schemeClr val="bg1"/>
                </a:solidFill>
              </a:rPr>
              <a:t>	Tel</a:t>
            </a:r>
            <a:r>
              <a:rPr lang="en-GB" dirty="0">
                <a:solidFill>
                  <a:schemeClr val="bg1"/>
                </a:solidFill>
              </a:rPr>
              <a:t>: +</a:t>
            </a:r>
            <a:r>
              <a:rPr lang="en-GB" dirty="0" smtClean="0">
                <a:solidFill>
                  <a:schemeClr val="bg1"/>
                </a:solidFill>
              </a:rPr>
              <a:t>49 – 621 – 383 – 69 72</a:t>
            </a:r>
            <a:r>
              <a:rPr lang="en-GB" dirty="0">
                <a:solidFill>
                  <a:schemeClr val="bg1"/>
                </a:solidFill>
              </a:rPr>
              <a:t/>
            </a:r>
            <a:br>
              <a:rPr lang="en-GB" dirty="0">
                <a:solidFill>
                  <a:schemeClr val="bg1"/>
                </a:solidFill>
              </a:rPr>
            </a:br>
            <a:r>
              <a:rPr lang="en-GB" dirty="0" smtClean="0">
                <a:solidFill>
                  <a:schemeClr val="bg1"/>
                </a:solidFill>
              </a:rPr>
              <a:t>	E-mail</a:t>
            </a:r>
            <a:r>
              <a:rPr lang="en-GB" dirty="0">
                <a:solidFill>
                  <a:schemeClr val="bg1"/>
                </a:solidFill>
              </a:rPr>
              <a:t>: </a:t>
            </a:r>
            <a:r>
              <a:rPr lang="de-DE" dirty="0">
                <a:solidFill>
                  <a:schemeClr val="bg1"/>
                </a:solidFill>
              </a:rPr>
              <a:t>info@elnfoundation.org</a:t>
            </a: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5" name="Rechteck 4"/>
          <p:cNvSpPr/>
          <p:nvPr/>
        </p:nvSpPr>
        <p:spPr>
          <a:xfrm>
            <a:off x="0" y="6138000"/>
            <a:ext cx="9144000" cy="720000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anchor="ctr" anchorCtr="0">
            <a:noAutofit/>
          </a:bodyPr>
          <a:lstStyle/>
          <a:p>
            <a:pPr algn="ctr">
              <a:buFontTx/>
              <a:buNone/>
            </a:pPr>
            <a:r>
              <a:rPr lang="de-DE" dirty="0"/>
              <a:t>www.elnfoundation.org</a:t>
            </a:r>
          </a:p>
        </p:txBody>
      </p:sp>
    </p:spTree>
    <p:extLst>
      <p:ext uri="{BB962C8B-B14F-4D97-AF65-F5344CB8AC3E}">
        <p14:creationId xmlns:p14="http://schemas.microsoft.com/office/powerpoint/2010/main" xmlns="" val="2244724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23</Words>
  <Application>Microsoft Office PowerPoint</Application>
  <PresentationFormat>Bildschirmpräsentation (4:3)</PresentationFormat>
  <Paragraphs>14</Paragraphs>
  <Slides>2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3" baseType="lpstr">
      <vt:lpstr>Larissa</vt:lpstr>
      <vt:lpstr>Folie 1</vt:lpstr>
      <vt:lpstr>Folie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Uwe Böhm</dc:creator>
  <cp:lastModifiedBy>Sina Hehn</cp:lastModifiedBy>
  <cp:revision>15</cp:revision>
  <dcterms:created xsi:type="dcterms:W3CDTF">2012-01-16T15:04:35Z</dcterms:created>
  <dcterms:modified xsi:type="dcterms:W3CDTF">2012-02-21T15:57:07Z</dcterms:modified>
</cp:coreProperties>
</file>