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1B21"/>
    <a:srgbClr val="A15A59"/>
    <a:srgbClr val="974343"/>
    <a:srgbClr val="B41B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90" y="-132"/>
      </p:cViewPr>
      <p:guideLst>
        <p:guide orient="horz" pos="1139"/>
        <p:guide pos="45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0808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9837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3077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357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8762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1952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6362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8481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2454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406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55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5F69-82E7-4392-BD9E-7CC22584A1BE}" type="datetimeFigureOut">
              <a:rPr lang="de-DE" smtClean="0"/>
              <a:pPr/>
              <a:t>21.02.2012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63A4-1355-41B8-AE44-8F8D471A31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291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1B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000" y="360000"/>
            <a:ext cx="2718120" cy="7200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1440000"/>
            <a:ext cx="9144000" cy="3960000"/>
          </a:xfrm>
          <a:prstGeom prst="rect">
            <a:avLst/>
          </a:prstGeom>
        </p:spPr>
        <p:txBody>
          <a:bodyPr wrap="square" lIns="720000" tIns="360000" rIns="720000" bIns="540000">
            <a:noAutofit/>
          </a:bodyPr>
          <a:lstStyle/>
          <a:p>
            <a:pPr>
              <a:buFontTx/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The ELN Foundation is a </a:t>
            </a:r>
            <a:r>
              <a:rPr lang="en-GB" sz="2200" dirty="0">
                <a:solidFill>
                  <a:schemeClr val="bg1"/>
                </a:solidFill>
              </a:rPr>
              <a:t>non-profit charitable organization </a:t>
            </a: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to </a:t>
            </a:r>
            <a:r>
              <a:rPr lang="en-GB" sz="2200" dirty="0">
                <a:solidFill>
                  <a:schemeClr val="bg1"/>
                </a:solidFill>
              </a:rPr>
              <a:t>support the ELN with its aims:</a:t>
            </a:r>
          </a:p>
          <a:p>
            <a:pPr lvl="1" defTabSz="9000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Times New Roman" pitchFamily="18" charset="0"/>
              </a:rPr>
              <a:t>   to </a:t>
            </a:r>
            <a:r>
              <a:rPr lang="en-US" sz="2200" dirty="0">
                <a:solidFill>
                  <a:schemeClr val="bg1"/>
                </a:solidFill>
                <a:cs typeface="Times New Roman" pitchFamily="18" charset="0"/>
              </a:rPr>
              <a:t>support leukemia research across Europe,</a:t>
            </a:r>
          </a:p>
          <a:p>
            <a:pPr lvl="1" defTabSz="9000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Times New Roman" pitchFamily="18" charset="0"/>
              </a:rPr>
              <a:t>   to </a:t>
            </a:r>
            <a:r>
              <a:rPr lang="en-US" sz="2200" dirty="0">
                <a:solidFill>
                  <a:schemeClr val="bg1"/>
                </a:solidFill>
                <a:cs typeface="Times New Roman" pitchFamily="18" charset="0"/>
              </a:rPr>
              <a:t>improve the management of leukemia,</a:t>
            </a:r>
          </a:p>
          <a:p>
            <a:pPr lvl="1" defTabSz="9000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Times New Roman" pitchFamily="18" charset="0"/>
              </a:rPr>
              <a:t>   spread </a:t>
            </a:r>
            <a:r>
              <a:rPr lang="en-US" sz="2200" dirty="0">
                <a:solidFill>
                  <a:schemeClr val="bg1"/>
                </a:solidFill>
                <a:cs typeface="Times New Roman" pitchFamily="18" charset="0"/>
              </a:rPr>
              <a:t>excellence globally and</a:t>
            </a:r>
          </a:p>
          <a:p>
            <a:pPr lvl="1" defTabSz="9000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Times New Roman" pitchFamily="18" charset="0"/>
              </a:rPr>
              <a:t>   expand </a:t>
            </a:r>
            <a:r>
              <a:rPr lang="en-US" sz="2200" dirty="0">
                <a:solidFill>
                  <a:schemeClr val="bg1"/>
                </a:solidFill>
                <a:cs typeface="Times New Roman" pitchFamily="18" charset="0"/>
              </a:rPr>
              <a:t>knowledge.</a:t>
            </a:r>
          </a:p>
          <a:p>
            <a:pPr>
              <a:buFontTx/>
              <a:buNone/>
            </a:pPr>
            <a:endParaRPr lang="en-GB" sz="2200" dirty="0" smtClean="0">
              <a:solidFill>
                <a:schemeClr val="bg1"/>
              </a:solidFill>
            </a:endParaRPr>
          </a:p>
          <a:p>
            <a:pPr algn="ctr">
              <a:spcBef>
                <a:spcPts val="1200"/>
              </a:spcBef>
              <a:buFontTx/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With </a:t>
            </a:r>
            <a:r>
              <a:rPr lang="en-GB" sz="2200" dirty="0">
                <a:solidFill>
                  <a:schemeClr val="bg1"/>
                </a:solidFill>
              </a:rPr>
              <a:t>donations to the ELN Foundation you can support the ELN</a:t>
            </a:r>
            <a:r>
              <a:rPr lang="en-GB" sz="2200" dirty="0" smtClean="0">
                <a:solidFill>
                  <a:schemeClr val="bg1"/>
                </a:solidFill>
              </a:rPr>
              <a:t>!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6138000"/>
            <a:ext cx="9144000" cy="72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buFontTx/>
              <a:buNone/>
            </a:pPr>
            <a:r>
              <a:rPr lang="de-DE" dirty="0"/>
              <a:t>www.elnfoundation.org</a:t>
            </a:r>
          </a:p>
        </p:txBody>
      </p:sp>
      <p:sp>
        <p:nvSpPr>
          <p:cNvPr id="6" name="Rechteck 5"/>
          <p:cNvSpPr/>
          <p:nvPr/>
        </p:nvSpPr>
        <p:spPr>
          <a:xfrm>
            <a:off x="0" y="5580000"/>
            <a:ext cx="9144000" cy="540000"/>
          </a:xfrm>
          <a:prstGeom prst="rect">
            <a:avLst/>
          </a:prstGeom>
        </p:spPr>
        <p:txBody>
          <a:bodyPr wrap="square" lIns="0" tIns="0" rIns="0" bIns="180000" anchor="b" anchorCtr="0">
            <a:noAutofit/>
          </a:bodyPr>
          <a:lstStyle/>
          <a:p>
            <a:pPr algn="ctr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For </a:t>
            </a:r>
            <a:r>
              <a:rPr lang="en-US" dirty="0" smtClean="0">
                <a:solidFill>
                  <a:schemeClr val="bg1"/>
                </a:solidFill>
              </a:rPr>
              <a:t>further information </a:t>
            </a:r>
            <a:r>
              <a:rPr lang="en-US" dirty="0">
                <a:solidFill>
                  <a:schemeClr val="bg1"/>
                </a:solidFill>
              </a:rPr>
              <a:t>and details please visit our </a:t>
            </a:r>
            <a:r>
              <a:rPr lang="en-US" dirty="0" smtClean="0">
                <a:solidFill>
                  <a:schemeClr val="bg1"/>
                </a:solidFill>
              </a:rPr>
              <a:t>website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9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1B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000" y="360000"/>
            <a:ext cx="2718120" cy="7200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1440000"/>
            <a:ext cx="9144000" cy="3960000"/>
          </a:xfrm>
          <a:prstGeom prst="rect">
            <a:avLst/>
          </a:prstGeom>
        </p:spPr>
        <p:txBody>
          <a:bodyPr wrap="square" lIns="720000" tIns="360000" rIns="720000" bIns="540000">
            <a:noAutofit/>
          </a:bodyPr>
          <a:lstStyle/>
          <a:p>
            <a:pPr defTabSz="360000"/>
            <a:r>
              <a:rPr lang="de-DE" sz="2200" b="1" dirty="0">
                <a:solidFill>
                  <a:schemeClr val="bg1"/>
                </a:solidFill>
              </a:rPr>
              <a:t>ELN </a:t>
            </a:r>
            <a:r>
              <a:rPr lang="en-US" sz="2200" b="1" dirty="0">
                <a:solidFill>
                  <a:schemeClr val="bg1"/>
                </a:solidFill>
              </a:rPr>
              <a:t>Foundation </a:t>
            </a:r>
            <a:r>
              <a:rPr lang="de-DE" sz="2200" b="1" dirty="0">
                <a:solidFill>
                  <a:schemeClr val="bg1"/>
                </a:solidFill>
              </a:rPr>
              <a:t>Bank </a:t>
            </a:r>
            <a:r>
              <a:rPr lang="de-DE" sz="2200" b="1" dirty="0" smtClean="0">
                <a:solidFill>
                  <a:schemeClr val="bg1"/>
                </a:solidFill>
              </a:rPr>
              <a:t>Details</a:t>
            </a:r>
          </a:p>
          <a:p>
            <a:pPr defTabSz="360000"/>
            <a:r>
              <a:rPr lang="de-DE" dirty="0" smtClean="0">
                <a:solidFill>
                  <a:schemeClr val="bg1"/>
                </a:solidFill>
              </a:rPr>
              <a:t>	Sparkasse </a:t>
            </a:r>
            <a:r>
              <a:rPr lang="de-DE" dirty="0">
                <a:solidFill>
                  <a:schemeClr val="bg1"/>
                </a:solidFill>
              </a:rPr>
              <a:t>Rhein Neckar Nord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D1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smtClean="0">
                <a:solidFill>
                  <a:schemeClr val="bg1"/>
                </a:solidFill>
              </a:rPr>
              <a:t>1 – 3</a:t>
            </a:r>
            <a:r>
              <a:rPr lang="en-GB" dirty="0">
                <a:solidFill>
                  <a:schemeClr val="bg1"/>
                </a:solidFill>
              </a:rPr>
              <a:t>, 68159 Mannheim, Germany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BLZ:				670 </a:t>
            </a:r>
            <a:r>
              <a:rPr lang="en-GB" dirty="0">
                <a:solidFill>
                  <a:schemeClr val="bg1"/>
                </a:solidFill>
              </a:rPr>
              <a:t>505 05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IBAN number:		DE </a:t>
            </a:r>
            <a:r>
              <a:rPr lang="en-GB" dirty="0">
                <a:solidFill>
                  <a:schemeClr val="bg1"/>
                </a:solidFill>
              </a:rPr>
              <a:t>68 6705 0505 0038 9098 43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BIC/Swift number:	MANSDE  </a:t>
            </a:r>
            <a:r>
              <a:rPr lang="en-GB" dirty="0">
                <a:solidFill>
                  <a:schemeClr val="bg1"/>
                </a:solidFill>
              </a:rPr>
              <a:t>66XXX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sz="2200" dirty="0">
                <a:solidFill>
                  <a:schemeClr val="bg1"/>
                </a:solidFill>
              </a:rPr>
              <a:t/>
            </a:r>
            <a:br>
              <a:rPr lang="de-DE" sz="2200" dirty="0">
                <a:solidFill>
                  <a:schemeClr val="bg1"/>
                </a:solidFill>
              </a:rPr>
            </a:br>
            <a:endParaRPr lang="de-DE" sz="2200" dirty="0">
              <a:solidFill>
                <a:schemeClr val="bg1"/>
              </a:solidFill>
            </a:endParaRPr>
          </a:p>
          <a:p>
            <a:pPr defTabSz="360000"/>
            <a:r>
              <a:rPr lang="de-DE" sz="2200" b="1" dirty="0" err="1" smtClean="0">
                <a:solidFill>
                  <a:schemeClr val="bg1"/>
                </a:solidFill>
              </a:rPr>
              <a:t>Contact</a:t>
            </a:r>
            <a:endParaRPr lang="de-DE" sz="2200" b="1" dirty="0" smtClean="0">
              <a:solidFill>
                <a:schemeClr val="bg1"/>
              </a:solidFill>
            </a:endParaRPr>
          </a:p>
          <a:p>
            <a:pPr defTabSz="360000"/>
            <a:r>
              <a:rPr lang="en-GB" dirty="0" smtClean="0">
                <a:solidFill>
                  <a:schemeClr val="bg1"/>
                </a:solidFill>
              </a:rPr>
              <a:t>	ELN </a:t>
            </a:r>
            <a:r>
              <a:rPr lang="en-GB" dirty="0">
                <a:solidFill>
                  <a:schemeClr val="bg1"/>
                </a:solidFill>
              </a:rPr>
              <a:t>Foundation Office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Pettenkoferstrasse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22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68169 </a:t>
            </a:r>
            <a:r>
              <a:rPr lang="en-GB" dirty="0">
                <a:solidFill>
                  <a:schemeClr val="bg1"/>
                </a:solidFill>
              </a:rPr>
              <a:t>Mannheim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Germany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Tel</a:t>
            </a:r>
            <a:r>
              <a:rPr lang="en-GB" dirty="0">
                <a:solidFill>
                  <a:schemeClr val="bg1"/>
                </a:solidFill>
              </a:rPr>
              <a:t>: +</a:t>
            </a:r>
            <a:r>
              <a:rPr lang="en-GB" dirty="0" smtClean="0">
                <a:solidFill>
                  <a:schemeClr val="bg1"/>
                </a:solidFill>
              </a:rPr>
              <a:t>49 – 621 – 383 – 69 72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E-mail</a:t>
            </a:r>
            <a:r>
              <a:rPr lang="en-GB" dirty="0">
                <a:solidFill>
                  <a:schemeClr val="bg1"/>
                </a:solidFill>
              </a:rPr>
              <a:t>: </a:t>
            </a:r>
            <a:r>
              <a:rPr lang="de-DE" dirty="0">
                <a:solidFill>
                  <a:schemeClr val="bg1"/>
                </a:solidFill>
              </a:rPr>
              <a:t>info@elnfoundation.org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6138000"/>
            <a:ext cx="9144000" cy="720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buFontTx/>
              <a:buNone/>
            </a:pPr>
            <a:r>
              <a:rPr lang="de-DE" dirty="0"/>
              <a:t>www.elnfoundation.org</a:t>
            </a:r>
          </a:p>
        </p:txBody>
      </p:sp>
    </p:spTree>
    <p:extLst>
      <p:ext uri="{BB962C8B-B14F-4D97-AF65-F5344CB8AC3E}">
        <p14:creationId xmlns:p14="http://schemas.microsoft.com/office/powerpoint/2010/main" xmlns="" val="22447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Uwe Böhm</dc:creator>
  <cp:lastModifiedBy>Sina Hehn</cp:lastModifiedBy>
  <cp:revision>15</cp:revision>
  <dcterms:created xsi:type="dcterms:W3CDTF">2012-01-16T15:04:35Z</dcterms:created>
  <dcterms:modified xsi:type="dcterms:W3CDTF">2012-02-21T15:57:07Z</dcterms:modified>
</cp:coreProperties>
</file>